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gif>
</file>

<file path=ppt/media/image2.jpg>
</file>

<file path=ppt/media/image3.png>
</file>

<file path=ppt/media/image4.png>
</file>

<file path=ppt/media/image5.jpg>
</file>

<file path=ppt/media/image6.gif>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8f4b64c3f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f4b64c3f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RCM stands for robot control module. I know it’s not a very creative name but it does fit the goal of making a single board have all the functions needed for controlling a robot. An RCM is supposed to make it relatively easy to build small robots that can be controlled over wifi.</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8f4b64c3f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f4b64c3f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circuit board of an RCM is 2 by 3 inches.</a:t>
            </a:r>
            <a:endParaRPr/>
          </a:p>
          <a:p>
            <a:pPr indent="0" lvl="0" marL="0" rtl="0" algn="l">
              <a:spcBef>
                <a:spcPts val="0"/>
              </a:spcBef>
              <a:spcAft>
                <a:spcPts val="0"/>
              </a:spcAft>
              <a:buNone/>
            </a:pPr>
            <a:r>
              <a:rPr lang="en"/>
              <a:t>An RCM uses an ESP32 microprocessor which has a built in</a:t>
            </a:r>
            <a:r>
              <a:rPr lang="en"/>
              <a:t> </a:t>
            </a:r>
            <a:r>
              <a:rPr lang="en"/>
              <a:t>wifi radio.</a:t>
            </a:r>
            <a:endParaRPr/>
          </a:p>
          <a:p>
            <a:pPr indent="0" lvl="0" marL="0" rtl="0" algn="l">
              <a:spcBef>
                <a:spcPts val="0"/>
              </a:spcBef>
              <a:spcAft>
                <a:spcPts val="0"/>
              </a:spcAft>
              <a:buNone/>
            </a:pPr>
            <a:r>
              <a:rPr lang="en"/>
              <a:t>It includes two dual motor driver chips for 4 motor control channels.</a:t>
            </a:r>
            <a:endParaRPr/>
          </a:p>
          <a:p>
            <a:pPr indent="0" lvl="0" marL="0" rtl="0" algn="l">
              <a:spcBef>
                <a:spcPts val="0"/>
              </a:spcBef>
              <a:spcAft>
                <a:spcPts val="0"/>
              </a:spcAft>
              <a:buNone/>
            </a:pPr>
            <a:r>
              <a:rPr lang="en"/>
              <a:t>And it can also control up to 5 small servo motors.</a:t>
            </a:r>
            <a:endParaRPr/>
          </a:p>
          <a:p>
            <a:pPr indent="0" lvl="0" marL="0" rtl="0" algn="l">
              <a:spcBef>
                <a:spcPts val="0"/>
              </a:spcBef>
              <a:spcAft>
                <a:spcPts val="0"/>
              </a:spcAft>
              <a:buNone/>
            </a:pPr>
            <a:r>
              <a:rPr lang="en"/>
              <a:t>RCMs need power from 5 rechargeable double A batteries.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Please look at the RCM user guide document for more detailed information about all the ports on the board. Search for RCM user guide in the google folder that should be shared with everyone, or find the link in the robot help channel on slack.</a:t>
            </a:r>
            <a:endParaRPr/>
          </a:p>
          <a:p>
            <a:pPr indent="0" lvl="0" marL="0" rtl="0" algn="l">
              <a:spcBef>
                <a:spcPts val="0"/>
              </a:spcBef>
              <a:spcAft>
                <a:spcPts val="0"/>
              </a:spcAft>
              <a:buNone/>
            </a:pPr>
            <a:r>
              <a:rPr lang="en"/>
              <a:t>We have made some RCMs with perfboards and others with custom circuit boards. The only big difference is that the circuit board ones were easier to make, though there are some differences in where ports are.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8f4b64c3f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8f4b64c3f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motor drivers in the RCM can only supply 600 milliamps. Small gearmotors work well.</a:t>
            </a:r>
            <a:endParaRPr/>
          </a:p>
          <a:p>
            <a:pPr indent="0" lvl="0" marL="0" rtl="0" algn="l">
              <a:spcBef>
                <a:spcPts val="0"/>
              </a:spcBef>
              <a:spcAft>
                <a:spcPts val="0"/>
              </a:spcAft>
              <a:buNone/>
            </a:pPr>
            <a:r>
              <a:rPr lang="en"/>
              <a:t>You can connect two motors to one motor channel if you’re ok with them turning together and don’t need much power from them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8f4b64c3fe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f4b64c3fe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normal servos that go to a signaled position for mechanisms like an arm or gripper. You can also use continuous rotation servos that spin at </a:t>
            </a:r>
            <a:r>
              <a:rPr lang="en"/>
              <a:t>adjustable</a:t>
            </a:r>
            <a:r>
              <a:rPr lang="en"/>
              <a:t> speeds and can replace gearmotors.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8f4b64c3fe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8f4b64c3fe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don’t have to stick to just motors and servos. Each servo port has a pin that instead of controlling a servo can be used as an input or output. Some RCM boards have 3 additional input only pins available.</a:t>
            </a:r>
            <a:endParaRPr/>
          </a:p>
          <a:p>
            <a:pPr indent="0" lvl="0" marL="0" rtl="0" algn="l">
              <a:spcBef>
                <a:spcPts val="0"/>
              </a:spcBef>
              <a:spcAft>
                <a:spcPts val="0"/>
              </a:spcAft>
              <a:buNone/>
            </a:pPr>
            <a:r>
              <a:rPr lang="en"/>
              <a:t>Examples of other parts the RCM could be connected to include distance sensors, switches, and LEDs.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8f4b64c3fe_4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f4b64c3fe_4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f4b64c4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f4b64c4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8f4b64c3f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f4b64c3f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hyperlink" Target="https://docs.google.com/document/d/1t1dmea1bM5fF37PiUgQt1rB1aw33jyjvbcENFQJlHu0/edi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gif"/><Relationship Id="rId4" Type="http://schemas.openxmlformats.org/officeDocument/2006/relationships/image" Target="../media/image12.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hyperlink" Target="https://github.com/RCMgames/RC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hyperlink" Target="https://github.com/RCMgames/RCM" TargetMode="External"/><Relationship Id="rId5" Type="http://schemas.openxmlformats.org/officeDocument/2006/relationships/image" Target="../media/image3.png"/><Relationship Id="rId6"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31942" l="15522" r="6119" t="9361"/>
          <a:stretch/>
        </p:blipFill>
        <p:spPr>
          <a:xfrm>
            <a:off x="0" y="150"/>
            <a:ext cx="9144003" cy="5143499"/>
          </a:xfrm>
          <a:prstGeom prst="rect">
            <a:avLst/>
          </a:prstGeom>
          <a:noFill/>
          <a:ln>
            <a:noFill/>
          </a:ln>
        </p:spPr>
      </p:pic>
      <p:sp>
        <p:nvSpPr>
          <p:cNvPr id="55" name="Google Shape;55;p13"/>
          <p:cNvSpPr txBox="1"/>
          <p:nvPr>
            <p:ph type="ctrTitle"/>
          </p:nvPr>
        </p:nvSpPr>
        <p:spPr>
          <a:xfrm>
            <a:off x="400775" y="55600"/>
            <a:ext cx="8520600" cy="13719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1" lang="en" sz="7000">
                <a:solidFill>
                  <a:srgbClr val="FFFFFF"/>
                </a:solidFill>
                <a:latin typeface="Roboto"/>
                <a:ea typeface="Roboto"/>
                <a:cs typeface="Roboto"/>
                <a:sym typeface="Roboto"/>
              </a:rPr>
              <a:t>RCM Control System</a:t>
            </a:r>
            <a:endParaRPr b="1" sz="7000">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24091" l="17431" r="7947" t="20011"/>
          <a:stretch/>
        </p:blipFill>
        <p:spPr>
          <a:xfrm>
            <a:off x="0" y="0"/>
            <a:ext cx="9144003" cy="5143499"/>
          </a:xfrm>
          <a:prstGeom prst="rect">
            <a:avLst/>
          </a:prstGeom>
          <a:noFill/>
          <a:ln>
            <a:noFill/>
          </a:ln>
        </p:spPr>
      </p:pic>
      <p:sp>
        <p:nvSpPr>
          <p:cNvPr id="61" name="Google Shape;61;p14"/>
          <p:cNvSpPr txBox="1"/>
          <p:nvPr/>
        </p:nvSpPr>
        <p:spPr>
          <a:xfrm>
            <a:off x="3419971" y="1899675"/>
            <a:ext cx="2022600" cy="3906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processor + wifi</a:t>
            </a:r>
            <a:endParaRPr b="1"/>
          </a:p>
        </p:txBody>
      </p:sp>
      <p:sp>
        <p:nvSpPr>
          <p:cNvPr id="62" name="Google Shape;62;p14"/>
          <p:cNvSpPr txBox="1"/>
          <p:nvPr/>
        </p:nvSpPr>
        <p:spPr>
          <a:xfrm>
            <a:off x="2664275" y="3921775"/>
            <a:ext cx="2778300" cy="3906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4 motor control channels </a:t>
            </a:r>
            <a:endParaRPr b="1"/>
          </a:p>
        </p:txBody>
      </p:sp>
      <p:sp>
        <p:nvSpPr>
          <p:cNvPr id="63" name="Google Shape;63;p14"/>
          <p:cNvSpPr txBox="1"/>
          <p:nvPr/>
        </p:nvSpPr>
        <p:spPr>
          <a:xfrm>
            <a:off x="6708125" y="3765275"/>
            <a:ext cx="1765500" cy="3906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a:t>5 servo ports</a:t>
            </a:r>
            <a:endParaRPr b="1"/>
          </a:p>
        </p:txBody>
      </p:sp>
      <p:sp>
        <p:nvSpPr>
          <p:cNvPr id="64" name="Google Shape;64;p14"/>
          <p:cNvSpPr txBox="1"/>
          <p:nvPr/>
        </p:nvSpPr>
        <p:spPr>
          <a:xfrm>
            <a:off x="7507450" y="299825"/>
            <a:ext cx="1535400" cy="597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5 rechargeable AA batteries</a:t>
            </a:r>
            <a:endParaRPr b="1"/>
          </a:p>
        </p:txBody>
      </p:sp>
      <p:sp>
        <p:nvSpPr>
          <p:cNvPr id="65" name="Google Shape;65;p14"/>
          <p:cNvSpPr txBox="1"/>
          <p:nvPr/>
        </p:nvSpPr>
        <p:spPr>
          <a:xfrm>
            <a:off x="330125" y="137750"/>
            <a:ext cx="1278600" cy="597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2 x 3 in</a:t>
            </a:r>
            <a:endParaRPr b="1"/>
          </a:p>
          <a:p>
            <a:pPr indent="0" lvl="0" marL="0" rtl="0" algn="l">
              <a:spcBef>
                <a:spcPts val="0"/>
              </a:spcBef>
              <a:spcAft>
                <a:spcPts val="0"/>
              </a:spcAft>
              <a:buNone/>
            </a:pPr>
            <a:r>
              <a:rPr b="1" lang="en"/>
              <a:t>5 x 7.6 cm</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1892000" y="153025"/>
            <a:ext cx="7096760" cy="4837440"/>
          </a:xfrm>
          <a:prstGeom prst="rect">
            <a:avLst/>
          </a:prstGeom>
          <a:noFill/>
          <a:ln>
            <a:noFill/>
          </a:ln>
        </p:spPr>
      </p:pic>
      <p:sp>
        <p:nvSpPr>
          <p:cNvPr id="71" name="Google Shape;71;p15"/>
          <p:cNvSpPr txBox="1"/>
          <p:nvPr/>
        </p:nvSpPr>
        <p:spPr>
          <a:xfrm>
            <a:off x="164375" y="239700"/>
            <a:ext cx="1623300" cy="9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u="sng">
                <a:solidFill>
                  <a:schemeClr val="hlink"/>
                </a:solidFill>
                <a:latin typeface="Roboto"/>
                <a:ea typeface="Roboto"/>
                <a:cs typeface="Roboto"/>
                <a:sym typeface="Roboto"/>
                <a:hlinkClick r:id="rId4"/>
              </a:rPr>
              <a:t>RCM user guide</a:t>
            </a:r>
            <a:endParaRPr sz="35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6"/>
          <p:cNvPicPr preferRelativeResize="0"/>
          <p:nvPr/>
        </p:nvPicPr>
        <p:blipFill>
          <a:blip r:embed="rId3">
            <a:alphaModFix/>
          </a:blip>
          <a:stretch>
            <a:fillRect/>
          </a:stretch>
        </p:blipFill>
        <p:spPr>
          <a:xfrm>
            <a:off x="2674325" y="189050"/>
            <a:ext cx="6301650" cy="4726251"/>
          </a:xfrm>
          <a:prstGeom prst="rect">
            <a:avLst/>
          </a:prstGeom>
          <a:noFill/>
          <a:ln>
            <a:noFill/>
          </a:ln>
        </p:spPr>
      </p:pic>
      <p:sp>
        <p:nvSpPr>
          <p:cNvPr id="77" name="Google Shape;77;p16"/>
          <p:cNvSpPr txBox="1"/>
          <p:nvPr/>
        </p:nvSpPr>
        <p:spPr>
          <a:xfrm>
            <a:off x="369850" y="945150"/>
            <a:ext cx="1979400" cy="23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Roboto"/>
                <a:ea typeface="Roboto"/>
                <a:cs typeface="Roboto"/>
                <a:sym typeface="Roboto"/>
              </a:rPr>
              <a:t>Motors</a:t>
            </a:r>
            <a:endParaRPr sz="32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p:txBody>
      </p:sp>
      <p:sp>
        <p:nvSpPr>
          <p:cNvPr id="78" name="Google Shape;78;p16"/>
          <p:cNvSpPr txBox="1"/>
          <p:nvPr/>
        </p:nvSpPr>
        <p:spPr>
          <a:xfrm>
            <a:off x="-60550" y="4481150"/>
            <a:ext cx="2967300" cy="48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Image stolen from Adafruit.com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7"/>
          <p:cNvPicPr preferRelativeResize="0"/>
          <p:nvPr/>
        </p:nvPicPr>
        <p:blipFill>
          <a:blip r:embed="rId3">
            <a:alphaModFix/>
          </a:blip>
          <a:stretch>
            <a:fillRect/>
          </a:stretch>
        </p:blipFill>
        <p:spPr>
          <a:xfrm>
            <a:off x="139275" y="2431150"/>
            <a:ext cx="4530976" cy="2548675"/>
          </a:xfrm>
          <a:prstGeom prst="rect">
            <a:avLst/>
          </a:prstGeom>
          <a:noFill/>
          <a:ln>
            <a:noFill/>
          </a:ln>
        </p:spPr>
      </p:pic>
      <p:sp>
        <p:nvSpPr>
          <p:cNvPr id="84" name="Google Shape;84;p17"/>
          <p:cNvSpPr txBox="1"/>
          <p:nvPr/>
        </p:nvSpPr>
        <p:spPr>
          <a:xfrm>
            <a:off x="369850" y="945150"/>
            <a:ext cx="1979400" cy="23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Roboto"/>
                <a:ea typeface="Roboto"/>
                <a:cs typeface="Roboto"/>
                <a:sym typeface="Roboto"/>
              </a:rPr>
              <a:t>Servos</a:t>
            </a:r>
            <a:endParaRPr sz="32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p:txBody>
      </p:sp>
      <p:pic>
        <p:nvPicPr>
          <p:cNvPr id="85" name="Google Shape;85;p17"/>
          <p:cNvPicPr preferRelativeResize="0"/>
          <p:nvPr/>
        </p:nvPicPr>
        <p:blipFill>
          <a:blip r:embed="rId4">
            <a:alphaModFix/>
          </a:blip>
          <a:stretch>
            <a:fillRect/>
          </a:stretch>
        </p:blipFill>
        <p:spPr>
          <a:xfrm>
            <a:off x="3964675" y="169358"/>
            <a:ext cx="5027051" cy="3770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blip>
          <a:stretch>
            <a:fillRect/>
          </a:stretch>
        </p:blipFill>
        <p:spPr>
          <a:xfrm>
            <a:off x="853925" y="1572375"/>
            <a:ext cx="3394525" cy="3394525"/>
          </a:xfrm>
          <a:prstGeom prst="rect">
            <a:avLst/>
          </a:prstGeom>
          <a:noFill/>
          <a:ln>
            <a:noFill/>
          </a:ln>
        </p:spPr>
      </p:pic>
      <p:sp>
        <p:nvSpPr>
          <p:cNvPr id="91" name="Google Shape;91;p18"/>
          <p:cNvSpPr txBox="1"/>
          <p:nvPr/>
        </p:nvSpPr>
        <p:spPr>
          <a:xfrm>
            <a:off x="369850" y="945150"/>
            <a:ext cx="3028800" cy="23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Roboto"/>
                <a:ea typeface="Roboto"/>
                <a:cs typeface="Roboto"/>
                <a:sym typeface="Roboto"/>
              </a:rPr>
              <a:t>Other components</a:t>
            </a:r>
            <a:endParaRPr sz="32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p:txBody>
      </p:sp>
      <p:pic>
        <p:nvPicPr>
          <p:cNvPr id="92" name="Google Shape;92;p18"/>
          <p:cNvPicPr preferRelativeResize="0"/>
          <p:nvPr/>
        </p:nvPicPr>
        <p:blipFill>
          <a:blip r:embed="rId4">
            <a:alphaModFix/>
          </a:blip>
          <a:stretch>
            <a:fillRect/>
          </a:stretch>
        </p:blipFill>
        <p:spPr>
          <a:xfrm>
            <a:off x="5237250" y="176575"/>
            <a:ext cx="3826925" cy="3826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mt="20000"/>
          </a:blip>
          <a:stretch>
            <a:fillRect/>
          </a:stretch>
        </p:blipFill>
        <p:spPr>
          <a:xfrm>
            <a:off x="0" y="0"/>
            <a:ext cx="9144000" cy="5120640"/>
          </a:xfrm>
          <a:prstGeom prst="rect">
            <a:avLst/>
          </a:prstGeom>
          <a:noFill/>
          <a:ln>
            <a:noFill/>
          </a:ln>
        </p:spPr>
      </p:pic>
      <p:sp>
        <p:nvSpPr>
          <p:cNvPr id="98" name="Google Shape;98;p19"/>
          <p:cNvSpPr txBox="1"/>
          <p:nvPr/>
        </p:nvSpPr>
        <p:spPr>
          <a:xfrm>
            <a:off x="0" y="3786600"/>
            <a:ext cx="9144000" cy="13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u="sng">
                <a:hlinkClick r:id="rId4"/>
              </a:rPr>
              <a:t>https://github.com/RCMgames/RCM</a:t>
            </a:r>
            <a:endParaRPr sz="3500"/>
          </a:p>
          <a:p>
            <a:pPr indent="0" lvl="0" marL="0" rtl="0" algn="l">
              <a:spcBef>
                <a:spcPts val="0"/>
              </a:spcBef>
              <a:spcAft>
                <a:spcPts val="0"/>
              </a:spcAft>
              <a:buNone/>
            </a:pPr>
            <a:r>
              <a:t/>
            </a:r>
            <a:endParaRPr/>
          </a:p>
          <a:p>
            <a:pPr indent="0" lvl="0" marL="0" rtl="0" algn="l">
              <a:spcBef>
                <a:spcPts val="0"/>
              </a:spcBef>
              <a:spcAft>
                <a:spcPts val="0"/>
              </a:spcAft>
              <a:buNone/>
            </a:pPr>
            <a:r>
              <a:rPr b="1" lang="en"/>
              <a:t>(also linked from the bottom of the RCM User Guide)</a:t>
            </a:r>
            <a:endParaRPr b="1"/>
          </a:p>
          <a:p>
            <a:pPr indent="0" lvl="0" marL="0" rtl="0" algn="l">
              <a:spcBef>
                <a:spcPts val="0"/>
              </a:spcBef>
              <a:spcAft>
                <a:spcPts val="0"/>
              </a:spcAft>
              <a:buNone/>
            </a:pPr>
            <a:r>
              <a:t/>
            </a:r>
            <a:endParaRPr sz="4400"/>
          </a:p>
        </p:txBody>
      </p:sp>
      <p:sp>
        <p:nvSpPr>
          <p:cNvPr id="99" name="Google Shape;99;p19"/>
          <p:cNvSpPr txBox="1"/>
          <p:nvPr/>
        </p:nvSpPr>
        <p:spPr>
          <a:xfrm>
            <a:off x="845050" y="438775"/>
            <a:ext cx="5330400" cy="15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txBox="1"/>
          <p:nvPr/>
        </p:nvSpPr>
        <p:spPr>
          <a:xfrm>
            <a:off x="152400" y="119175"/>
            <a:ext cx="8793000" cy="370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100"/>
              <a:t>Programming the RCM</a:t>
            </a:r>
            <a:endParaRPr sz="11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I’ve written support code to handle controlling motors and servos and sending information over wifi.</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You just need to fill in a few lines of code to be able to control everything on your robot.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If you want to program more complex autonomous or semi-auto routines, you can.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The template code, and some example robot programs are on Github.</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0"/>
          <p:cNvPicPr preferRelativeResize="0"/>
          <p:nvPr/>
        </p:nvPicPr>
        <p:blipFill>
          <a:blip r:embed="rId3">
            <a:alphaModFix amt="20000"/>
          </a:blip>
          <a:stretch>
            <a:fillRect/>
          </a:stretch>
        </p:blipFill>
        <p:spPr>
          <a:xfrm>
            <a:off x="0" y="0"/>
            <a:ext cx="9144000" cy="5120640"/>
          </a:xfrm>
          <a:prstGeom prst="rect">
            <a:avLst/>
          </a:prstGeom>
          <a:noFill/>
          <a:ln>
            <a:noFill/>
          </a:ln>
        </p:spPr>
      </p:pic>
      <p:sp>
        <p:nvSpPr>
          <p:cNvPr id="106" name="Google Shape;106;p20"/>
          <p:cNvSpPr txBox="1"/>
          <p:nvPr/>
        </p:nvSpPr>
        <p:spPr>
          <a:xfrm>
            <a:off x="0" y="3786600"/>
            <a:ext cx="9144000" cy="13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u="sng">
                <a:hlinkClick r:id="rId4"/>
              </a:rPr>
              <a:t>https://github.com/RCMgames/RC</a:t>
            </a:r>
            <a:r>
              <a:rPr lang="en" sz="3500" u="sng"/>
              <a:t>MDS-new</a:t>
            </a:r>
            <a:endParaRPr sz="3500" u="sng"/>
          </a:p>
          <a:p>
            <a:pPr indent="0" lvl="0" marL="0" rtl="0" algn="l">
              <a:spcBef>
                <a:spcPts val="0"/>
              </a:spcBef>
              <a:spcAft>
                <a:spcPts val="0"/>
              </a:spcAft>
              <a:buNone/>
            </a:pPr>
            <a:r>
              <a:t/>
            </a:r>
            <a:endParaRPr/>
          </a:p>
          <a:p>
            <a:pPr indent="0" lvl="0" marL="0" rtl="0" algn="l">
              <a:spcBef>
                <a:spcPts val="0"/>
              </a:spcBef>
              <a:spcAft>
                <a:spcPts val="0"/>
              </a:spcAft>
              <a:buNone/>
            </a:pPr>
            <a:r>
              <a:rPr b="1" lang="en"/>
              <a:t>(also linked from the bottom of the RCM User Guide)</a:t>
            </a:r>
            <a:endParaRPr b="1"/>
          </a:p>
          <a:p>
            <a:pPr indent="0" lvl="0" marL="0" rtl="0" algn="l">
              <a:spcBef>
                <a:spcPts val="0"/>
              </a:spcBef>
              <a:spcAft>
                <a:spcPts val="0"/>
              </a:spcAft>
              <a:buNone/>
            </a:pPr>
            <a:r>
              <a:t/>
            </a:r>
            <a:endParaRPr sz="4400"/>
          </a:p>
        </p:txBody>
      </p:sp>
      <p:sp>
        <p:nvSpPr>
          <p:cNvPr id="107" name="Google Shape;107;p20"/>
          <p:cNvSpPr txBox="1"/>
          <p:nvPr/>
        </p:nvSpPr>
        <p:spPr>
          <a:xfrm>
            <a:off x="845050" y="438775"/>
            <a:ext cx="5330400" cy="15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txBox="1"/>
          <p:nvPr/>
        </p:nvSpPr>
        <p:spPr>
          <a:xfrm>
            <a:off x="152400" y="119175"/>
            <a:ext cx="8793000" cy="370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100"/>
              <a:t>Configuring your driverstation</a:t>
            </a:r>
            <a:endParaRPr sz="11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pic>
        <p:nvPicPr>
          <p:cNvPr id="109" name="Google Shape;109;p20"/>
          <p:cNvPicPr preferRelativeResize="0"/>
          <p:nvPr/>
        </p:nvPicPr>
        <p:blipFill>
          <a:blip r:embed="rId5">
            <a:alphaModFix/>
          </a:blip>
          <a:stretch>
            <a:fillRect/>
          </a:stretch>
        </p:blipFill>
        <p:spPr>
          <a:xfrm>
            <a:off x="6306650" y="1042675"/>
            <a:ext cx="2736527" cy="2575001"/>
          </a:xfrm>
          <a:prstGeom prst="rect">
            <a:avLst/>
          </a:prstGeom>
          <a:noFill/>
          <a:ln>
            <a:noFill/>
          </a:ln>
        </p:spPr>
      </p:pic>
      <p:pic>
        <p:nvPicPr>
          <p:cNvPr id="110" name="Google Shape;110;p20"/>
          <p:cNvPicPr preferRelativeResize="0"/>
          <p:nvPr/>
        </p:nvPicPr>
        <p:blipFill>
          <a:blip r:embed="rId6">
            <a:alphaModFix/>
          </a:blip>
          <a:stretch>
            <a:fillRect/>
          </a:stretch>
        </p:blipFill>
        <p:spPr>
          <a:xfrm>
            <a:off x="2995475" y="2015269"/>
            <a:ext cx="2987250" cy="1886400"/>
          </a:xfrm>
          <a:prstGeom prst="rect">
            <a:avLst/>
          </a:prstGeom>
          <a:noFill/>
          <a:ln>
            <a:noFill/>
          </a:ln>
        </p:spPr>
      </p:pic>
      <p:sp>
        <p:nvSpPr>
          <p:cNvPr id="111" name="Google Shape;111;p20"/>
          <p:cNvSpPr txBox="1"/>
          <p:nvPr/>
        </p:nvSpPr>
        <p:spPr>
          <a:xfrm>
            <a:off x="152400" y="2146975"/>
            <a:ext cx="2810400" cy="16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Weston made a driverstation program that can be configured by editing a text file.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Ask Weston or me in #robot-help for help making a driverstation interface for your robot</a:t>
            </a:r>
            <a:endParaRPr/>
          </a:p>
        </p:txBody>
      </p:sp>
      <p:sp>
        <p:nvSpPr>
          <p:cNvPr id="112" name="Google Shape;112;p20"/>
          <p:cNvSpPr txBox="1"/>
          <p:nvPr/>
        </p:nvSpPr>
        <p:spPr>
          <a:xfrm>
            <a:off x="400550" y="1042675"/>
            <a:ext cx="5181600" cy="93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You’ll also need to set up a driverstation to control your robot. You can drive with your keyboard, mouse, or a gamepad.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1500351" y="-1160275"/>
            <a:ext cx="10181202" cy="7645852"/>
          </a:xfrm>
          <a:prstGeom prst="rect">
            <a:avLst/>
          </a:prstGeom>
          <a:noFill/>
          <a:ln>
            <a:noFill/>
          </a:ln>
        </p:spPr>
      </p:pic>
      <p:sp>
        <p:nvSpPr>
          <p:cNvPr id="118" name="Google Shape;118;p21"/>
          <p:cNvSpPr txBox="1"/>
          <p:nvPr/>
        </p:nvSpPr>
        <p:spPr>
          <a:xfrm>
            <a:off x="1509200" y="1765050"/>
            <a:ext cx="6443700" cy="24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100">
                <a:solidFill>
                  <a:srgbClr val="FFFFFF"/>
                </a:solidFill>
                <a:latin typeface="Roboto"/>
                <a:ea typeface="Roboto"/>
                <a:cs typeface="Roboto"/>
                <a:sym typeface="Roboto"/>
              </a:rPr>
              <a:t>Questions?</a:t>
            </a:r>
            <a:endParaRPr sz="4100">
              <a:solidFill>
                <a:srgbClr val="FFFFFF"/>
              </a:solidFill>
              <a:latin typeface="Roboto"/>
              <a:ea typeface="Roboto"/>
              <a:cs typeface="Roboto"/>
              <a:sym typeface="Roboto"/>
            </a:endParaRPr>
          </a:p>
          <a:p>
            <a:pPr indent="0" lvl="0" marL="0" rtl="0" algn="l">
              <a:spcBef>
                <a:spcPts val="0"/>
              </a:spcBef>
              <a:spcAft>
                <a:spcPts val="0"/>
              </a:spcAft>
              <a:buNone/>
            </a:pPr>
            <a:r>
              <a:rPr lang="en" sz="4100">
                <a:solidFill>
                  <a:srgbClr val="FFFFFF"/>
                </a:solidFill>
                <a:latin typeface="Roboto"/>
                <a:ea typeface="Roboto"/>
                <a:cs typeface="Roboto"/>
                <a:sym typeface="Roboto"/>
              </a:rPr>
              <a:t>If you have questions later, please post in #robot-help</a:t>
            </a:r>
            <a:endParaRPr sz="4100">
              <a:solidFill>
                <a:srgbClr val="FFFFFF"/>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